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2" r:id="rId2"/>
    <p:sldId id="303" r:id="rId3"/>
    <p:sldId id="304" r:id="rId4"/>
    <p:sldId id="362" r:id="rId5"/>
    <p:sldId id="301" r:id="rId6"/>
    <p:sldId id="258" r:id="rId7"/>
    <p:sldId id="364" r:id="rId8"/>
    <p:sldId id="277" r:id="rId9"/>
    <p:sldId id="260" r:id="rId10"/>
    <p:sldId id="316" r:id="rId11"/>
    <p:sldId id="308" r:id="rId12"/>
    <p:sldId id="305" r:id="rId13"/>
    <p:sldId id="306" r:id="rId14"/>
    <p:sldId id="307" r:id="rId15"/>
    <p:sldId id="309" r:id="rId16"/>
    <p:sldId id="310" r:id="rId17"/>
    <p:sldId id="311" r:id="rId18"/>
    <p:sldId id="313" r:id="rId19"/>
    <p:sldId id="325" r:id="rId20"/>
    <p:sldId id="363" r:id="rId21"/>
    <p:sldId id="326" r:id="rId22"/>
    <p:sldId id="327" r:id="rId23"/>
    <p:sldId id="328" r:id="rId24"/>
    <p:sldId id="329" r:id="rId25"/>
    <p:sldId id="332" r:id="rId26"/>
    <p:sldId id="355" r:id="rId27"/>
    <p:sldId id="359" r:id="rId28"/>
    <p:sldId id="360" r:id="rId29"/>
    <p:sldId id="361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3131" autoAdjust="0"/>
  </p:normalViewPr>
  <p:slideViewPr>
    <p:cSldViewPr>
      <p:cViewPr varScale="1">
        <p:scale>
          <a:sx n="118" d="100"/>
          <a:sy n="118" d="100"/>
        </p:scale>
        <p:origin x="92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8BDAEE6-A8E1-4188-85BB-C300A9097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74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DB5294-AD1B-4FA7-A1BF-358D49DBD0C2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This is a shapefile of polygons indicating tempature range for the contintental US</a:t>
            </a:r>
          </a:p>
          <a:p>
            <a:pPr eaLnBrk="1" hangingPunct="1"/>
            <a:r>
              <a:rPr lang="en-US"/>
              <a:t>The original data is from weather stations scattered across the US</a:t>
            </a:r>
          </a:p>
          <a:p>
            <a:pPr eaLnBrk="1" hangingPunct="1"/>
            <a:r>
              <a:rPr lang="en-US"/>
              <a:t>The data was “interpolated” into a raster and then converted to polygons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16A67E-6905-48C1-B30C-F058970DD906}" type="slidenum">
              <a:rPr lang="en-US" smtClean="0"/>
              <a:pPr eaLnBrk="1" hangingPunct="1"/>
              <a:t>3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This is from species richness data in Rocky Mountain National Park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A351CA-3B24-493C-803C-9D489FE677DE}" type="slidenum">
              <a:rPr lang="en-US" smtClean="0"/>
              <a:pPr eaLnBrk="1" hangingPunct="1"/>
              <a:t>15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- Commonly used where a statistical method is not required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/>
              <a:t>Given two points with the z values of 0 and 2, with distance of 10 between them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7F2A30-F774-44DE-89BA-4FCFBBF6F124}" type="slidenum">
              <a:rPr lang="en-US" smtClean="0"/>
              <a:pPr eaLnBrk="1" hangingPunct="1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/>
              <a:t>Given two points with the z values of 0 and 2, with distance of 10 between them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8CCA5E-8CEF-4F9B-8F33-E9D54C72182E}" type="slidenum">
              <a:rPr lang="en-US" smtClean="0"/>
              <a:pPr eaLnBrk="1" hangingPunct="1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/>
              <a:t>Nugget – the difference between values when they are coincident.  This is also the inherent variation in the values.</a:t>
            </a:r>
          </a:p>
          <a:p>
            <a:r>
              <a:rPr lang="en-US"/>
              <a:t>Sill – the variance between values after any effect of being close is removed.  </a:t>
            </a:r>
          </a:p>
          <a:p>
            <a:r>
              <a:rPr lang="en-US"/>
              <a:t>Range – the distance for the effect of points being close to one another is removed.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4B0C68-010A-4C3F-97B4-0678A2E1613C}" type="slidenum">
              <a:rPr lang="en-US" smtClean="0"/>
              <a:pPr eaLnBrk="1" hangingPunct="1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BFAC8B28-FAA7-4BE2-976C-EA42A8171FC6}" type="slidenum">
              <a:rPr lang="en-US" sz="1200">
                <a:latin typeface="Times" pitchFamily="-111" charset="0"/>
                <a:ea typeface="ＭＳ Ｐゴシック" pitchFamily="-111" charset="-128"/>
              </a:rPr>
              <a:pPr algn="r"/>
              <a:t>28</a:t>
            </a:fld>
            <a:endParaRPr lang="en-US" sz="1200">
              <a:latin typeface="Times" pitchFamily="-111" charset="0"/>
              <a:ea typeface="ＭＳ Ｐゴシック" pitchFamily="-111" charset="-128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BF0DD1B-A488-4B70-BB5B-C9897BDC93B4}" type="slidenum">
              <a:rPr lang="en-US" sz="1200">
                <a:latin typeface="Times" pitchFamily="-111" charset="0"/>
                <a:ea typeface="ＭＳ Ｐゴシック" pitchFamily="-111" charset="-128"/>
              </a:rPr>
              <a:pPr algn="r"/>
              <a:t>29</a:t>
            </a:fld>
            <a:endParaRPr lang="en-US" sz="1200">
              <a:latin typeface="Times" pitchFamily="-111" charset="0"/>
              <a:ea typeface="ＭＳ Ｐゴシック" pitchFamily="-111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r>
              <a:rPr lang="en-US"/>
              <a:t>Fotheringham A.S., Brunsdon C., and Charlton M. 2000 Quantitative Geography: Perspectives on Spatial Data Analysis. London: Sage.</a:t>
            </a:r>
          </a:p>
          <a:p>
            <a:r>
              <a:rPr lang="en-US"/>
              <a:t>Fotheringham A.S. and O’Kelly M.E. 1989 Spatial Interaction Models: Formulations and Applications. Dordrecht: Kluwer.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52030-A336-4E21-A076-23F29337E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1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1CC7D-829E-4620-8CB5-F4586B027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9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7200" y="0"/>
            <a:ext cx="26416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2400" y="0"/>
            <a:ext cx="77216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79039-71DD-42C4-936C-64CA5375A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29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0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219200"/>
            <a:ext cx="5181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07200" y="1219200"/>
            <a:ext cx="51816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07200" y="3771900"/>
            <a:ext cx="51816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9D146-EC4B-4FB6-89BC-16CFF2F19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4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67DD9-9302-4D02-AF10-13A7C816C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5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DD45F-AC7D-4637-89F2-8FDF1265C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1219200"/>
            <a:ext cx="5181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219200"/>
            <a:ext cx="5181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CEC39-B6EA-469B-887F-0892C20F2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7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2E743-FD87-4A36-80DB-E2F503984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1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99DEF-96D2-400B-87C1-28CB70312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2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B8E0C-0D94-4FB3-9A0E-0F5A48932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6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DBE17-418D-4745-8FBC-FF27675D1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1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71566-6C37-4675-A0F4-17DD5B914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4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jan.ucc.nau.edu/~rcb7/namNm15.jp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0"/>
            <a:ext cx="10566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219200"/>
            <a:ext cx="10566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3352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8400"/>
            <a:ext cx="416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067E5E8B-E8BE-4757-BCCF-23CD6183F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stckchrt1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macau-stone-ma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14400"/>
            <a:ext cx="134408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img15walker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62200"/>
            <a:ext cx="13440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namNm15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326"/>
            <a:ext cx="13208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piri.jp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5200"/>
            <a:ext cx="12848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3" descr="ancient-greece-map-761459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34831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 Temperature Range</a:t>
            </a:r>
          </a:p>
        </p:txBody>
      </p:sp>
      <p:pic>
        <p:nvPicPr>
          <p:cNvPr id="30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1"/>
            <a:ext cx="807720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DA623-5467-4CBD-9E28-7E5795E5FAF0}"/>
              </a:ext>
            </a:extLst>
          </p:cNvPr>
          <p:cNvSpPr/>
          <p:nvPr/>
        </p:nvSpPr>
        <p:spPr>
          <a:xfrm>
            <a:off x="9448800" y="3643312"/>
            <a:ext cx="990600" cy="700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01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Inverse Distance Weighting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Points closer to the pixel have more “weight”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43138"/>
            <a:ext cx="5335588" cy="461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2590800" y="6491288"/>
            <a:ext cx="145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ArcGIS Help</a:t>
            </a:r>
          </a:p>
        </p:txBody>
      </p:sp>
    </p:spTree>
    <p:extLst>
      <p:ext uri="{BB962C8B-B14F-4D97-AF65-F5344CB8AC3E}">
        <p14:creationId xmlns:p14="http://schemas.microsoft.com/office/powerpoint/2010/main" val="3924273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Process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Obtain points with measurements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Evaluate data (autocorrelation)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Interpolate between the points using: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Nearest (Natural) Neighbor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Trend (fitted polynomial)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Inverse Distance Weighting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Kriging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Splines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Density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Convert the raster to vector using contours</a:t>
            </a:r>
          </a:p>
        </p:txBody>
      </p:sp>
    </p:spTree>
    <p:extLst>
      <p:ext uri="{BB962C8B-B14F-4D97-AF65-F5344CB8AC3E}">
        <p14:creationId xmlns:p14="http://schemas.microsoft.com/office/powerpoint/2010/main" val="4090941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Simple Interpolation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505200" y="1905000"/>
            <a:ext cx="66294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Oval 6"/>
          <p:cNvSpPr>
            <a:spLocks noChangeArrowheads="1"/>
          </p:cNvSpPr>
          <p:nvPr/>
        </p:nvSpPr>
        <p:spPr bwMode="auto">
          <a:xfrm>
            <a:off x="41148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Oval 7"/>
          <p:cNvSpPr>
            <a:spLocks noChangeArrowheads="1"/>
          </p:cNvSpPr>
          <p:nvPr/>
        </p:nvSpPr>
        <p:spPr bwMode="auto">
          <a:xfrm>
            <a:off x="5715000" y="3962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Oval 8"/>
          <p:cNvSpPr>
            <a:spLocks noChangeArrowheads="1"/>
          </p:cNvSpPr>
          <p:nvPr/>
        </p:nvSpPr>
        <p:spPr bwMode="auto">
          <a:xfrm>
            <a:off x="8001000" y="3581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9"/>
          <p:cNvSpPr>
            <a:spLocks noChangeArrowheads="1"/>
          </p:cNvSpPr>
          <p:nvPr/>
        </p:nvSpPr>
        <p:spPr bwMode="auto">
          <a:xfrm>
            <a:off x="99060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Text Box 14"/>
          <p:cNvSpPr txBox="1">
            <a:spLocks noChangeArrowheads="1"/>
          </p:cNvSpPr>
          <p:nvPr/>
        </p:nvSpPr>
        <p:spPr bwMode="auto">
          <a:xfrm rot="-5400000">
            <a:off x="2326482" y="3769519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Measured Values</a:t>
            </a:r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5486400" y="6172201"/>
            <a:ext cx="234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Spatial Cross-section</a:t>
            </a:r>
          </a:p>
        </p:txBody>
      </p:sp>
      <p:sp>
        <p:nvSpPr>
          <p:cNvPr id="7178" name="Text Box 27"/>
          <p:cNvSpPr txBox="1">
            <a:spLocks noChangeArrowheads="1"/>
          </p:cNvSpPr>
          <p:nvPr/>
        </p:nvSpPr>
        <p:spPr bwMode="auto">
          <a:xfrm>
            <a:off x="4191000" y="2438401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50</a:t>
            </a:r>
          </a:p>
        </p:txBody>
      </p:sp>
      <p:sp>
        <p:nvSpPr>
          <p:cNvPr id="7179" name="Text Box 28"/>
          <p:cNvSpPr txBox="1">
            <a:spLocks noChangeArrowheads="1"/>
          </p:cNvSpPr>
          <p:nvPr/>
        </p:nvSpPr>
        <p:spPr bwMode="auto">
          <a:xfrm>
            <a:off x="5562600" y="3505201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35</a:t>
            </a:r>
          </a:p>
        </p:txBody>
      </p:sp>
      <p:sp>
        <p:nvSpPr>
          <p:cNvPr id="7180" name="Text Box 29"/>
          <p:cNvSpPr txBox="1">
            <a:spLocks noChangeArrowheads="1"/>
          </p:cNvSpPr>
          <p:nvPr/>
        </p:nvSpPr>
        <p:spPr bwMode="auto">
          <a:xfrm>
            <a:off x="7848600" y="3200401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40</a:t>
            </a:r>
          </a:p>
        </p:txBody>
      </p:sp>
      <p:sp>
        <p:nvSpPr>
          <p:cNvPr id="7181" name="Text Box 30"/>
          <p:cNvSpPr txBox="1">
            <a:spLocks noChangeArrowheads="1"/>
          </p:cNvSpPr>
          <p:nvPr/>
        </p:nvSpPr>
        <p:spPr bwMode="auto">
          <a:xfrm>
            <a:off x="9677400" y="4419601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789493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Linear Interpolation</a:t>
            </a:r>
          </a:p>
        </p:txBody>
      </p:sp>
      <p:sp>
        <p:nvSpPr>
          <p:cNvPr id="8195" name="Rectangle 14"/>
          <p:cNvSpPr>
            <a:spLocks noChangeArrowheads="1"/>
          </p:cNvSpPr>
          <p:nvPr/>
        </p:nvSpPr>
        <p:spPr bwMode="auto">
          <a:xfrm>
            <a:off x="3505200" y="1905000"/>
            <a:ext cx="66294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Oval 15"/>
          <p:cNvSpPr>
            <a:spLocks noChangeArrowheads="1"/>
          </p:cNvSpPr>
          <p:nvPr/>
        </p:nvSpPr>
        <p:spPr bwMode="auto">
          <a:xfrm>
            <a:off x="41148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Oval 16"/>
          <p:cNvSpPr>
            <a:spLocks noChangeArrowheads="1"/>
          </p:cNvSpPr>
          <p:nvPr/>
        </p:nvSpPr>
        <p:spPr bwMode="auto">
          <a:xfrm>
            <a:off x="5715000" y="3962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Oval 17"/>
          <p:cNvSpPr>
            <a:spLocks noChangeArrowheads="1"/>
          </p:cNvSpPr>
          <p:nvPr/>
        </p:nvSpPr>
        <p:spPr bwMode="auto">
          <a:xfrm>
            <a:off x="8001000" y="3581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Oval 18"/>
          <p:cNvSpPr>
            <a:spLocks noChangeArrowheads="1"/>
          </p:cNvSpPr>
          <p:nvPr/>
        </p:nvSpPr>
        <p:spPr bwMode="auto">
          <a:xfrm>
            <a:off x="99060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Line 19"/>
          <p:cNvSpPr>
            <a:spLocks noChangeShapeType="1"/>
          </p:cNvSpPr>
          <p:nvPr/>
        </p:nvSpPr>
        <p:spPr bwMode="auto">
          <a:xfrm>
            <a:off x="3505200" y="2286000"/>
            <a:ext cx="22860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20"/>
          <p:cNvSpPr>
            <a:spLocks noChangeShapeType="1"/>
          </p:cNvSpPr>
          <p:nvPr/>
        </p:nvSpPr>
        <p:spPr bwMode="auto">
          <a:xfrm flipV="1">
            <a:off x="5791200" y="3657600"/>
            <a:ext cx="2286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21"/>
          <p:cNvSpPr>
            <a:spLocks noChangeShapeType="1"/>
          </p:cNvSpPr>
          <p:nvPr/>
        </p:nvSpPr>
        <p:spPr bwMode="auto">
          <a:xfrm>
            <a:off x="8077200" y="3657600"/>
            <a:ext cx="190500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Text Box 22"/>
          <p:cNvSpPr txBox="1">
            <a:spLocks noChangeArrowheads="1"/>
          </p:cNvSpPr>
          <p:nvPr/>
        </p:nvSpPr>
        <p:spPr bwMode="auto">
          <a:xfrm rot="-5400000">
            <a:off x="2326482" y="3769519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Measured Values</a:t>
            </a:r>
          </a:p>
        </p:txBody>
      </p:sp>
      <p:sp>
        <p:nvSpPr>
          <p:cNvPr id="8204" name="Text Box 23"/>
          <p:cNvSpPr txBox="1">
            <a:spLocks noChangeArrowheads="1"/>
          </p:cNvSpPr>
          <p:nvPr/>
        </p:nvSpPr>
        <p:spPr bwMode="auto">
          <a:xfrm>
            <a:off x="5486400" y="6172201"/>
            <a:ext cx="234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Spatial Cross-section</a:t>
            </a:r>
          </a:p>
        </p:txBody>
      </p:sp>
      <p:sp>
        <p:nvSpPr>
          <p:cNvPr id="8205" name="Text Box 24"/>
          <p:cNvSpPr txBox="1">
            <a:spLocks noChangeArrowheads="1"/>
          </p:cNvSpPr>
          <p:nvPr/>
        </p:nvSpPr>
        <p:spPr bwMode="auto">
          <a:xfrm>
            <a:off x="4191000" y="2438401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50</a:t>
            </a:r>
          </a:p>
        </p:txBody>
      </p:sp>
      <p:sp>
        <p:nvSpPr>
          <p:cNvPr id="8206" name="Text Box 25"/>
          <p:cNvSpPr txBox="1">
            <a:spLocks noChangeArrowheads="1"/>
          </p:cNvSpPr>
          <p:nvPr/>
        </p:nvSpPr>
        <p:spPr bwMode="auto">
          <a:xfrm>
            <a:off x="5562600" y="3505201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35</a:t>
            </a:r>
          </a:p>
        </p:txBody>
      </p:sp>
      <p:sp>
        <p:nvSpPr>
          <p:cNvPr id="8207" name="Text Box 26"/>
          <p:cNvSpPr txBox="1">
            <a:spLocks noChangeArrowheads="1"/>
          </p:cNvSpPr>
          <p:nvPr/>
        </p:nvSpPr>
        <p:spPr bwMode="auto">
          <a:xfrm>
            <a:off x="7848600" y="3200401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40</a:t>
            </a:r>
          </a:p>
        </p:txBody>
      </p:sp>
      <p:sp>
        <p:nvSpPr>
          <p:cNvPr id="8208" name="Text Box 27"/>
          <p:cNvSpPr txBox="1">
            <a:spLocks noChangeArrowheads="1"/>
          </p:cNvSpPr>
          <p:nvPr/>
        </p:nvSpPr>
        <p:spPr bwMode="auto">
          <a:xfrm>
            <a:off x="9677400" y="4419601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09038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505200" y="2590800"/>
            <a:ext cx="609600" cy="3505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114800" y="2971800"/>
            <a:ext cx="609600" cy="3124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724400" y="3505200"/>
            <a:ext cx="6096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334000" y="3962400"/>
            <a:ext cx="6096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943600" y="3962400"/>
            <a:ext cx="6096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6553200" y="3886200"/>
            <a:ext cx="609600" cy="2209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7162800" y="3733800"/>
            <a:ext cx="609600" cy="2362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696200" y="3657600"/>
            <a:ext cx="609600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8305800" y="4038600"/>
            <a:ext cx="6096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8915400" y="4419600"/>
            <a:ext cx="609600" cy="167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9525000" y="4800600"/>
            <a:ext cx="609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Linear Interpolation</a:t>
            </a:r>
          </a:p>
        </p:txBody>
      </p:sp>
      <p:sp>
        <p:nvSpPr>
          <p:cNvPr id="9230" name="Rectangle 3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Trend surface with order of 1</a:t>
            </a:r>
          </a:p>
        </p:txBody>
      </p:sp>
      <p:sp>
        <p:nvSpPr>
          <p:cNvPr id="9231" name="Rectangle 14"/>
          <p:cNvSpPr>
            <a:spLocks noChangeArrowheads="1"/>
          </p:cNvSpPr>
          <p:nvPr/>
        </p:nvSpPr>
        <p:spPr bwMode="auto">
          <a:xfrm>
            <a:off x="3505200" y="1905000"/>
            <a:ext cx="66294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Oval 15"/>
          <p:cNvSpPr>
            <a:spLocks noChangeArrowheads="1"/>
          </p:cNvSpPr>
          <p:nvPr/>
        </p:nvSpPr>
        <p:spPr bwMode="auto">
          <a:xfrm>
            <a:off x="41148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Oval 16"/>
          <p:cNvSpPr>
            <a:spLocks noChangeArrowheads="1"/>
          </p:cNvSpPr>
          <p:nvPr/>
        </p:nvSpPr>
        <p:spPr bwMode="auto">
          <a:xfrm>
            <a:off x="5715000" y="3962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Oval 17"/>
          <p:cNvSpPr>
            <a:spLocks noChangeArrowheads="1"/>
          </p:cNvSpPr>
          <p:nvPr/>
        </p:nvSpPr>
        <p:spPr bwMode="auto">
          <a:xfrm>
            <a:off x="8001000" y="3581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Oval 18"/>
          <p:cNvSpPr>
            <a:spLocks noChangeArrowheads="1"/>
          </p:cNvSpPr>
          <p:nvPr/>
        </p:nvSpPr>
        <p:spPr bwMode="auto">
          <a:xfrm>
            <a:off x="99060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Line 19"/>
          <p:cNvSpPr>
            <a:spLocks noChangeShapeType="1"/>
          </p:cNvSpPr>
          <p:nvPr/>
        </p:nvSpPr>
        <p:spPr bwMode="auto">
          <a:xfrm>
            <a:off x="3505200" y="2286000"/>
            <a:ext cx="22860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0"/>
          <p:cNvSpPr>
            <a:spLocks noChangeShapeType="1"/>
          </p:cNvSpPr>
          <p:nvPr/>
        </p:nvSpPr>
        <p:spPr bwMode="auto">
          <a:xfrm flipV="1">
            <a:off x="5791200" y="3657600"/>
            <a:ext cx="2286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1"/>
          <p:cNvSpPr>
            <a:spLocks noChangeShapeType="1"/>
          </p:cNvSpPr>
          <p:nvPr/>
        </p:nvSpPr>
        <p:spPr bwMode="auto">
          <a:xfrm>
            <a:off x="8077200" y="3657600"/>
            <a:ext cx="190500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Text Box 22"/>
          <p:cNvSpPr txBox="1">
            <a:spLocks noChangeArrowheads="1"/>
          </p:cNvSpPr>
          <p:nvPr/>
        </p:nvSpPr>
        <p:spPr bwMode="auto">
          <a:xfrm rot="-5400000">
            <a:off x="2326482" y="3769519"/>
            <a:ext cx="196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Measured Values</a:t>
            </a:r>
          </a:p>
        </p:txBody>
      </p:sp>
      <p:sp>
        <p:nvSpPr>
          <p:cNvPr id="9240" name="Text Box 23"/>
          <p:cNvSpPr txBox="1">
            <a:spLocks noChangeArrowheads="1"/>
          </p:cNvSpPr>
          <p:nvPr/>
        </p:nvSpPr>
        <p:spPr bwMode="auto">
          <a:xfrm>
            <a:off x="5486400" y="6172201"/>
            <a:ext cx="234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Spatial Cross-section</a:t>
            </a:r>
          </a:p>
        </p:txBody>
      </p:sp>
      <p:sp>
        <p:nvSpPr>
          <p:cNvPr id="9241" name="Text Box 24"/>
          <p:cNvSpPr txBox="1">
            <a:spLocks noChangeArrowheads="1"/>
          </p:cNvSpPr>
          <p:nvPr/>
        </p:nvSpPr>
        <p:spPr bwMode="auto">
          <a:xfrm>
            <a:off x="4191000" y="2438401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50</a:t>
            </a:r>
          </a:p>
        </p:txBody>
      </p:sp>
      <p:sp>
        <p:nvSpPr>
          <p:cNvPr id="9242" name="Text Box 25"/>
          <p:cNvSpPr txBox="1">
            <a:spLocks noChangeArrowheads="1"/>
          </p:cNvSpPr>
          <p:nvPr/>
        </p:nvSpPr>
        <p:spPr bwMode="auto">
          <a:xfrm>
            <a:off x="5562600" y="3505201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35</a:t>
            </a:r>
          </a:p>
        </p:txBody>
      </p:sp>
      <p:sp>
        <p:nvSpPr>
          <p:cNvPr id="9243" name="Text Box 26"/>
          <p:cNvSpPr txBox="1">
            <a:spLocks noChangeArrowheads="1"/>
          </p:cNvSpPr>
          <p:nvPr/>
        </p:nvSpPr>
        <p:spPr bwMode="auto">
          <a:xfrm>
            <a:off x="7848600" y="3200401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40</a:t>
            </a:r>
          </a:p>
        </p:txBody>
      </p:sp>
      <p:sp>
        <p:nvSpPr>
          <p:cNvPr id="9244" name="Text Box 27"/>
          <p:cNvSpPr txBox="1">
            <a:spLocks noChangeArrowheads="1"/>
          </p:cNvSpPr>
          <p:nvPr/>
        </p:nvSpPr>
        <p:spPr bwMode="auto">
          <a:xfrm>
            <a:off x="9677400" y="4419601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20</a:t>
            </a:r>
          </a:p>
        </p:txBody>
      </p:sp>
      <p:sp>
        <p:nvSpPr>
          <p:cNvPr id="9245" name="Text Box 28"/>
          <p:cNvSpPr txBox="1">
            <a:spLocks noChangeArrowheads="1"/>
          </p:cNvSpPr>
          <p:nvPr/>
        </p:nvSpPr>
        <p:spPr bwMode="auto">
          <a:xfrm>
            <a:off x="3581400" y="5715001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55</a:t>
            </a:r>
          </a:p>
        </p:txBody>
      </p:sp>
      <p:sp>
        <p:nvSpPr>
          <p:cNvPr id="9246" name="Text Box 29"/>
          <p:cNvSpPr txBox="1">
            <a:spLocks noChangeArrowheads="1"/>
          </p:cNvSpPr>
          <p:nvPr/>
        </p:nvSpPr>
        <p:spPr bwMode="auto">
          <a:xfrm>
            <a:off x="4800600" y="5715001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42</a:t>
            </a:r>
          </a:p>
        </p:txBody>
      </p:sp>
      <p:sp>
        <p:nvSpPr>
          <p:cNvPr id="9247" name="Text Box 30"/>
          <p:cNvSpPr txBox="1">
            <a:spLocks noChangeArrowheads="1"/>
          </p:cNvSpPr>
          <p:nvPr/>
        </p:nvSpPr>
        <p:spPr bwMode="auto">
          <a:xfrm>
            <a:off x="4191000" y="5715001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47</a:t>
            </a:r>
          </a:p>
        </p:txBody>
      </p:sp>
      <p:sp>
        <p:nvSpPr>
          <p:cNvPr id="9248" name="Text Box 31"/>
          <p:cNvSpPr txBox="1">
            <a:spLocks noChangeArrowheads="1"/>
          </p:cNvSpPr>
          <p:nvPr/>
        </p:nvSpPr>
        <p:spPr bwMode="auto">
          <a:xfrm>
            <a:off x="5410200" y="5715001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36</a:t>
            </a:r>
          </a:p>
        </p:txBody>
      </p:sp>
      <p:sp>
        <p:nvSpPr>
          <p:cNvPr id="9249" name="Text Box 32"/>
          <p:cNvSpPr txBox="1">
            <a:spLocks noChangeArrowheads="1"/>
          </p:cNvSpPr>
          <p:nvPr/>
        </p:nvSpPr>
        <p:spPr bwMode="auto">
          <a:xfrm>
            <a:off x="6019800" y="5715001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36</a:t>
            </a:r>
          </a:p>
        </p:txBody>
      </p:sp>
      <p:sp>
        <p:nvSpPr>
          <p:cNvPr id="9250" name="Text Box 33"/>
          <p:cNvSpPr txBox="1">
            <a:spLocks noChangeArrowheads="1"/>
          </p:cNvSpPr>
          <p:nvPr/>
        </p:nvSpPr>
        <p:spPr bwMode="auto">
          <a:xfrm>
            <a:off x="6629400" y="5715001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37</a:t>
            </a:r>
          </a:p>
        </p:txBody>
      </p:sp>
      <p:sp>
        <p:nvSpPr>
          <p:cNvPr id="9251" name="Text Box 34"/>
          <p:cNvSpPr txBox="1">
            <a:spLocks noChangeArrowheads="1"/>
          </p:cNvSpPr>
          <p:nvPr/>
        </p:nvSpPr>
        <p:spPr bwMode="auto">
          <a:xfrm>
            <a:off x="7239000" y="5715001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38</a:t>
            </a:r>
          </a:p>
        </p:txBody>
      </p:sp>
      <p:sp>
        <p:nvSpPr>
          <p:cNvPr id="9252" name="Text Box 35"/>
          <p:cNvSpPr txBox="1">
            <a:spLocks noChangeArrowheads="1"/>
          </p:cNvSpPr>
          <p:nvPr/>
        </p:nvSpPr>
        <p:spPr bwMode="auto">
          <a:xfrm>
            <a:off x="7772400" y="5715001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40</a:t>
            </a:r>
          </a:p>
        </p:txBody>
      </p:sp>
      <p:sp>
        <p:nvSpPr>
          <p:cNvPr id="9253" name="Text Box 36"/>
          <p:cNvSpPr txBox="1">
            <a:spLocks noChangeArrowheads="1"/>
          </p:cNvSpPr>
          <p:nvPr/>
        </p:nvSpPr>
        <p:spPr bwMode="auto">
          <a:xfrm>
            <a:off x="8382000" y="5715001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34</a:t>
            </a:r>
          </a:p>
        </p:txBody>
      </p:sp>
      <p:sp>
        <p:nvSpPr>
          <p:cNvPr id="9254" name="Text Box 37"/>
          <p:cNvSpPr txBox="1">
            <a:spLocks noChangeArrowheads="1"/>
          </p:cNvSpPr>
          <p:nvPr/>
        </p:nvSpPr>
        <p:spPr bwMode="auto">
          <a:xfrm>
            <a:off x="8991600" y="5715001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28</a:t>
            </a:r>
          </a:p>
        </p:txBody>
      </p:sp>
      <p:sp>
        <p:nvSpPr>
          <p:cNvPr id="9255" name="Text Box 38"/>
          <p:cNvSpPr txBox="1">
            <a:spLocks noChangeArrowheads="1"/>
          </p:cNvSpPr>
          <p:nvPr/>
        </p:nvSpPr>
        <p:spPr bwMode="auto">
          <a:xfrm>
            <a:off x="9601200" y="5715001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4051063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Inverse Distance Weighting</a:t>
            </a:r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90600"/>
            <a:ext cx="6897688" cy="579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608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Kriging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81101"/>
            <a:ext cx="6986588" cy="567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372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Splines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47776"/>
            <a:ext cx="6910388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970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ArcToolbox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Interpolation</a:t>
            </a:r>
          </a:p>
          <a:p>
            <a:pPr lvl="1"/>
            <a:r>
              <a:rPr lang="en-US" dirty="0"/>
              <a:t>IDW</a:t>
            </a:r>
          </a:p>
          <a:p>
            <a:pPr lvl="1"/>
            <a:r>
              <a:rPr lang="en-US" dirty="0"/>
              <a:t>Kriging</a:t>
            </a:r>
          </a:p>
          <a:p>
            <a:pPr lvl="1"/>
            <a:r>
              <a:rPr lang="en-US" dirty="0"/>
              <a:t>Natural Neighbor</a:t>
            </a:r>
          </a:p>
          <a:p>
            <a:pPr lvl="1"/>
            <a:r>
              <a:rPr lang="en-US" dirty="0"/>
              <a:t>Spline</a:t>
            </a:r>
          </a:p>
          <a:p>
            <a:pPr lvl="1"/>
            <a:r>
              <a:rPr lang="en-US" dirty="0"/>
              <a:t>Trend</a:t>
            </a:r>
          </a:p>
          <a:p>
            <a:r>
              <a:rPr lang="en-US" dirty="0"/>
              <a:t>Ok for cartography</a:t>
            </a:r>
          </a:p>
          <a:p>
            <a:r>
              <a:rPr lang="en-US" dirty="0"/>
              <a:t>Lack the capability of the Geostatistical Wizard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381000"/>
            <a:ext cx="313369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588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Inverse Distance Weighting</a:t>
            </a:r>
          </a:p>
        </p:txBody>
      </p:sp>
      <p:sp>
        <p:nvSpPr>
          <p:cNvPr id="2560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 value is outside the available range of values</a:t>
            </a:r>
          </a:p>
          <a:p>
            <a:r>
              <a:rPr lang="en-US"/>
              <a:t>Assumes 0 uncertainty in the data</a:t>
            </a:r>
          </a:p>
          <a:p>
            <a:r>
              <a:rPr lang="en-US"/>
              <a:t>Smooth's the data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0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Weather Stations</a:t>
            </a:r>
          </a:p>
        </p:txBody>
      </p:sp>
      <p:sp>
        <p:nvSpPr>
          <p:cNvPr id="4100" name="AutoShape 2" descr="http://www.raws.dri.edu/wraws/images/ut.gif"/>
          <p:cNvSpPr>
            <a:spLocks noChangeAspect="1" noChangeArrowheads="1"/>
          </p:cNvSpPr>
          <p:nvPr/>
        </p:nvSpPr>
        <p:spPr bwMode="auto">
          <a:xfrm>
            <a:off x="1587500" y="-136525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64770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8562976" y="6540501"/>
            <a:ext cx="2085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http://www.raws.dri.edu/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76800" y="6400800"/>
            <a:ext cx="2895600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5715001" y="6488114"/>
            <a:ext cx="1076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~450 km</a:t>
            </a:r>
          </a:p>
        </p:txBody>
      </p:sp>
    </p:spTree>
    <p:extLst>
      <p:ext uri="{BB962C8B-B14F-4D97-AF65-F5344CB8AC3E}">
        <p14:creationId xmlns:p14="http://schemas.microsoft.com/office/powerpoint/2010/main" val="1021542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Distance Weighting</a:t>
            </a:r>
          </a:p>
        </p:txBody>
      </p:sp>
      <p:pic>
        <p:nvPicPr>
          <p:cNvPr id="2050" name="Picture 2" descr="C:\Users\jg2345\Desktop\Chapter12figs\fig12-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566854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783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Kriging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590800" y="1219200"/>
            <a:ext cx="7924800" cy="5638800"/>
          </a:xfrm>
        </p:spPr>
        <p:txBody>
          <a:bodyPr/>
          <a:lstStyle/>
          <a:p>
            <a:r>
              <a:rPr lang="en-US"/>
              <a:t>Semivariograms</a:t>
            </a:r>
          </a:p>
          <a:p>
            <a:pPr lvl="1"/>
            <a:r>
              <a:rPr lang="en-US"/>
              <a:t>Analysis of the nature of autocorrelation</a:t>
            </a:r>
          </a:p>
          <a:p>
            <a:pPr lvl="1"/>
            <a:r>
              <a:rPr lang="en-US"/>
              <a:t>Determine the parameters for Kriging</a:t>
            </a:r>
          </a:p>
          <a:p>
            <a:r>
              <a:rPr lang="en-US"/>
              <a:t>Kriging</a:t>
            </a:r>
          </a:p>
          <a:p>
            <a:pPr lvl="1"/>
            <a:r>
              <a:rPr lang="en-US"/>
              <a:t>Interpolation to raster</a:t>
            </a:r>
          </a:p>
          <a:p>
            <a:pPr lvl="1"/>
            <a:r>
              <a:rPr lang="en-US"/>
              <a:t>Assumes stochastic data</a:t>
            </a:r>
          </a:p>
          <a:p>
            <a:pPr lvl="1"/>
            <a:r>
              <a:rPr lang="en-US"/>
              <a:t>Can provide error surface</a:t>
            </a:r>
          </a:p>
          <a:p>
            <a:pPr lvl="2"/>
            <a:r>
              <a:rPr lang="en-US"/>
              <a:t>Does not include field data error (spatial or measured)</a:t>
            </a:r>
          </a:p>
        </p:txBody>
      </p:sp>
    </p:spTree>
    <p:extLst>
      <p:ext uri="{BB962C8B-B14F-4D97-AF65-F5344CB8AC3E}">
        <p14:creationId xmlns:p14="http://schemas.microsoft.com/office/powerpoint/2010/main" val="444680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Semivariance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219200"/>
            <a:ext cx="7924800" cy="1447800"/>
          </a:xfrm>
        </p:spPr>
        <p:txBody>
          <a:bodyPr/>
          <a:lstStyle/>
          <a:p>
            <a:r>
              <a:rPr lang="en-US"/>
              <a:t>Variance = (z</a:t>
            </a:r>
            <a:r>
              <a:rPr lang="en-US" baseline="-25000"/>
              <a:t>i </a:t>
            </a:r>
            <a:r>
              <a:rPr lang="en-US"/>
              <a:t>- z</a:t>
            </a:r>
            <a:r>
              <a:rPr lang="en-US" baseline="-25000"/>
              <a:t>j</a:t>
            </a:r>
            <a:r>
              <a:rPr lang="en-US"/>
              <a:t>)</a:t>
            </a:r>
            <a:r>
              <a:rPr lang="en-US" baseline="30000"/>
              <a:t>2</a:t>
            </a:r>
          </a:p>
          <a:p>
            <a:r>
              <a:rPr lang="en-US"/>
              <a:t>Semivariance = Variance / 2</a:t>
            </a:r>
          </a:p>
        </p:txBody>
      </p:sp>
      <p:sp>
        <p:nvSpPr>
          <p:cNvPr id="25" name="Oval 24"/>
          <p:cNvSpPr/>
          <p:nvPr/>
        </p:nvSpPr>
        <p:spPr>
          <a:xfrm>
            <a:off x="4495800" y="4724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077200" y="47244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Arrow Connector 22"/>
          <p:cNvCxnSpPr>
            <a:stCxn id="25" idx="6"/>
            <a:endCxn id="26" idx="2"/>
          </p:cNvCxnSpPr>
          <p:nvPr/>
        </p:nvCxnSpPr>
        <p:spPr>
          <a:xfrm>
            <a:off x="4648200" y="4800600"/>
            <a:ext cx="34290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5" name="TextBox 26"/>
          <p:cNvSpPr txBox="1">
            <a:spLocks noChangeArrowheads="1"/>
          </p:cNvSpPr>
          <p:nvPr/>
        </p:nvSpPr>
        <p:spPr bwMode="auto">
          <a:xfrm>
            <a:off x="5821364" y="4802188"/>
            <a:ext cx="108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Distance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572000" y="4114800"/>
            <a:ext cx="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8153400" y="3352800"/>
            <a:ext cx="0" cy="1371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572000" y="3352800"/>
            <a:ext cx="3581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9" name="TextBox 33"/>
          <p:cNvSpPr txBox="1">
            <a:spLocks noChangeArrowheads="1"/>
          </p:cNvSpPr>
          <p:nvPr/>
        </p:nvSpPr>
        <p:spPr bwMode="auto">
          <a:xfrm>
            <a:off x="4159250" y="4899025"/>
            <a:ext cx="825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Point i</a:t>
            </a:r>
          </a:p>
        </p:txBody>
      </p:sp>
      <p:sp>
        <p:nvSpPr>
          <p:cNvPr id="27660" name="TextBox 34"/>
          <p:cNvSpPr txBox="1">
            <a:spLocks noChangeArrowheads="1"/>
          </p:cNvSpPr>
          <p:nvPr/>
        </p:nvSpPr>
        <p:spPr bwMode="auto">
          <a:xfrm>
            <a:off x="7740650" y="4921250"/>
            <a:ext cx="825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Point j</a:t>
            </a:r>
          </a:p>
        </p:txBody>
      </p:sp>
      <p:sp>
        <p:nvSpPr>
          <p:cNvPr id="27661" name="Rectangle 35"/>
          <p:cNvSpPr>
            <a:spLocks noChangeArrowheads="1"/>
          </p:cNvSpPr>
          <p:nvPr/>
        </p:nvSpPr>
        <p:spPr bwMode="auto">
          <a:xfrm>
            <a:off x="4630739" y="4116388"/>
            <a:ext cx="333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z</a:t>
            </a:r>
            <a:r>
              <a:rPr lang="en-US" baseline="-25000"/>
              <a:t>i</a:t>
            </a:r>
            <a:endParaRPr lang="en-US"/>
          </a:p>
        </p:txBody>
      </p:sp>
      <p:sp>
        <p:nvSpPr>
          <p:cNvPr id="27662" name="Rectangle 38"/>
          <p:cNvSpPr>
            <a:spLocks noChangeArrowheads="1"/>
          </p:cNvSpPr>
          <p:nvPr/>
        </p:nvSpPr>
        <p:spPr bwMode="auto">
          <a:xfrm>
            <a:off x="8313739" y="3168650"/>
            <a:ext cx="333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z</a:t>
            </a:r>
            <a:r>
              <a:rPr lang="en-US" baseline="-25000"/>
              <a:t>j</a:t>
            </a:r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4572000" y="3352800"/>
            <a:ext cx="0" cy="7620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4" name="Rectangle 46"/>
          <p:cNvSpPr>
            <a:spLocks noChangeArrowheads="1"/>
          </p:cNvSpPr>
          <p:nvPr/>
        </p:nvSpPr>
        <p:spPr bwMode="auto">
          <a:xfrm>
            <a:off x="3871913" y="3536950"/>
            <a:ext cx="66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z</a:t>
            </a:r>
            <a:r>
              <a:rPr lang="en-US" baseline="-25000"/>
              <a:t>i </a:t>
            </a:r>
            <a:r>
              <a:rPr lang="en-US"/>
              <a:t>- z</a:t>
            </a:r>
            <a:r>
              <a:rPr lang="en-US" baseline="-25000"/>
              <a:t>j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74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Semivariance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2 points separated by 10 units with values of 0 and 2: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022725" y="2895600"/>
            <a:ext cx="0" cy="3276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022725" y="6172200"/>
            <a:ext cx="533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8" name="TextBox 6"/>
          <p:cNvSpPr txBox="1">
            <a:spLocks noChangeArrowheads="1"/>
          </p:cNvSpPr>
          <p:nvPr/>
        </p:nvSpPr>
        <p:spPr bwMode="auto">
          <a:xfrm rot="-5400000">
            <a:off x="3046413" y="4238626"/>
            <a:ext cx="158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Semivariance</a:t>
            </a:r>
          </a:p>
        </p:txBody>
      </p:sp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4327525" y="6197600"/>
            <a:ext cx="274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Distance Between Points</a:t>
            </a:r>
          </a:p>
        </p:txBody>
      </p:sp>
      <p:sp>
        <p:nvSpPr>
          <p:cNvPr id="10" name="Oval 9"/>
          <p:cNvSpPr/>
          <p:nvPr/>
        </p:nvSpPr>
        <p:spPr>
          <a:xfrm>
            <a:off x="7504113" y="30480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81" name="TextBox 10"/>
          <p:cNvSpPr txBox="1">
            <a:spLocks noChangeArrowheads="1"/>
          </p:cNvSpPr>
          <p:nvPr/>
        </p:nvSpPr>
        <p:spPr bwMode="auto">
          <a:xfrm>
            <a:off x="3652839" y="2940050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cxnSp>
        <p:nvCxnSpPr>
          <p:cNvPr id="16" name="Straight Arrow Connector 15"/>
          <p:cNvCxnSpPr>
            <a:endCxn id="10" idx="4"/>
          </p:cNvCxnSpPr>
          <p:nvPr/>
        </p:nvCxnSpPr>
        <p:spPr>
          <a:xfrm flipH="1" flipV="1">
            <a:off x="7580313" y="3200400"/>
            <a:ext cx="38100" cy="2971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3" name="TextBox 11"/>
          <p:cNvSpPr txBox="1">
            <a:spLocks noChangeArrowheads="1"/>
          </p:cNvSpPr>
          <p:nvPr/>
        </p:nvSpPr>
        <p:spPr bwMode="auto">
          <a:xfrm>
            <a:off x="7670801" y="2898775"/>
            <a:ext cx="17557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( 0 – 2 )</a:t>
            </a:r>
            <a:r>
              <a:rPr lang="en-US" baseline="30000"/>
              <a:t>2 </a:t>
            </a:r>
            <a:r>
              <a:rPr lang="en-US"/>
              <a:t>/ 2 = 2</a:t>
            </a:r>
          </a:p>
        </p:txBody>
      </p:sp>
      <p:cxnSp>
        <p:nvCxnSpPr>
          <p:cNvPr id="21" name="Straight Arrow Connector 20"/>
          <p:cNvCxnSpPr>
            <a:endCxn id="10" idx="2"/>
          </p:cNvCxnSpPr>
          <p:nvPr/>
        </p:nvCxnSpPr>
        <p:spPr>
          <a:xfrm>
            <a:off x="4022725" y="3124200"/>
            <a:ext cx="34813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5" name="TextBox 19"/>
          <p:cNvSpPr txBox="1">
            <a:spLocks noChangeArrowheads="1"/>
          </p:cNvSpPr>
          <p:nvPr/>
        </p:nvSpPr>
        <p:spPr bwMode="auto">
          <a:xfrm>
            <a:off x="7397751" y="6197600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10</a:t>
            </a:r>
          </a:p>
        </p:txBody>
      </p:sp>
      <p:sp>
        <p:nvSpPr>
          <p:cNvPr id="28686" name="Rectangle 1"/>
          <p:cNvSpPr>
            <a:spLocks noChangeArrowheads="1"/>
          </p:cNvSpPr>
          <p:nvPr/>
        </p:nvSpPr>
        <p:spPr bwMode="auto">
          <a:xfrm>
            <a:off x="6967539" y="4238625"/>
            <a:ext cx="122713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(z</a:t>
            </a:r>
            <a:r>
              <a:rPr lang="en-US" baseline="-25000"/>
              <a:t>i </a:t>
            </a:r>
            <a:r>
              <a:rPr lang="en-US"/>
              <a:t>- z</a:t>
            </a:r>
            <a:r>
              <a:rPr lang="en-US" baseline="-25000"/>
              <a:t>j</a:t>
            </a:r>
            <a:r>
              <a:rPr lang="en-US"/>
              <a:t>)</a:t>
            </a:r>
            <a:r>
              <a:rPr lang="en-US" baseline="30000"/>
              <a:t>2</a:t>
            </a:r>
            <a:r>
              <a:rPr lang="en-US"/>
              <a:t> / 2</a:t>
            </a:r>
            <a:endParaRPr lang="en-US" baseline="30000"/>
          </a:p>
        </p:txBody>
      </p:sp>
    </p:spTree>
    <p:extLst>
      <p:ext uri="{BB962C8B-B14F-4D97-AF65-F5344CB8AC3E}">
        <p14:creationId xmlns:p14="http://schemas.microsoft.com/office/powerpoint/2010/main" val="3960189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Semivariogram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6858000" cy="523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913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Range, Sill, Nugget</a:t>
            </a:r>
          </a:p>
        </p:txBody>
      </p:sp>
      <p:pic>
        <p:nvPicPr>
          <p:cNvPr id="32772" name="Picture 6" descr="semivari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109664"/>
            <a:ext cx="7086600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898526" y="3541713"/>
            <a:ext cx="1920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2574925" y="6208713"/>
            <a:ext cx="155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www.unc.edu</a:t>
            </a:r>
          </a:p>
        </p:txBody>
      </p:sp>
    </p:spTree>
    <p:extLst>
      <p:ext uri="{BB962C8B-B14F-4D97-AF65-F5344CB8AC3E}">
        <p14:creationId xmlns:p14="http://schemas.microsoft.com/office/powerpoint/2010/main" val="1016281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219200"/>
            <a:ext cx="4495800" cy="4953000"/>
          </a:xfrm>
        </p:spPr>
        <p:txBody>
          <a:bodyPr/>
          <a:lstStyle/>
          <a:p>
            <a:r>
              <a:rPr lang="en-US" dirty="0"/>
              <a:t>Isotropic – Identical in all directions, direction does not matter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Anisotropic – Different in different directions, direction does matter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446" y="685800"/>
            <a:ext cx="350955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71711" y="3048001"/>
            <a:ext cx="25058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Distribution of galaxies</a:t>
            </a:r>
          </a:p>
          <a:p>
            <a:pPr algn="r"/>
            <a:r>
              <a:rPr lang="en-US" sz="1600" dirty="0"/>
              <a:t>universe advanture.org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341" y="4343400"/>
            <a:ext cx="362365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5944195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Trees blown down in St. Helens Eruption</a:t>
            </a:r>
          </a:p>
          <a:p>
            <a:pPr algn="r"/>
            <a:r>
              <a:rPr lang="en-US" dirty="0"/>
              <a:t>www.boston.com</a:t>
            </a:r>
          </a:p>
        </p:txBody>
      </p:sp>
    </p:spTree>
    <p:extLst>
      <p:ext uri="{BB962C8B-B14F-4D97-AF65-F5344CB8AC3E}">
        <p14:creationId xmlns:p14="http://schemas.microsoft.com/office/powerpoint/2010/main" val="3366384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Interpolation Software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90800" y="1219200"/>
            <a:ext cx="79248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ArcGIS with Geostatistical Analyst 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R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Surfer (Golden Software)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Surface II package (Kansas Geological Survey) </a:t>
            </a:r>
          </a:p>
          <a:p>
            <a:pPr>
              <a:lnSpc>
                <a:spcPct val="90000"/>
              </a:lnSpc>
            </a:pPr>
            <a:r>
              <a:rPr lang="en-US" dirty="0"/>
              <a:t>GEOEAS (EPA) 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Spherekit</a:t>
            </a:r>
            <a:r>
              <a:rPr lang="en-US" dirty="0"/>
              <a:t> (NCGIA, UCSB)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Matlab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157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Resources</a:t>
            </a:r>
          </a:p>
        </p:txBody>
      </p:sp>
      <p:sp>
        <p:nvSpPr>
          <p:cNvPr id="59395" name="Content Placeholder 1"/>
          <p:cNvSpPr>
            <a:spLocks noGrp="1"/>
          </p:cNvSpPr>
          <p:nvPr>
            <p:ph idx="1"/>
          </p:nvPr>
        </p:nvSpPr>
        <p:spPr>
          <a:xfrm>
            <a:off x="2590800" y="1066800"/>
            <a:ext cx="7924800" cy="5791200"/>
          </a:xfrm>
        </p:spPr>
        <p:txBody>
          <a:bodyPr/>
          <a:lstStyle/>
          <a:p>
            <a:r>
              <a:rPr lang="en-US" dirty="0"/>
              <a:t>Geostatistical Analyst -&gt; Tutorial</a:t>
            </a:r>
          </a:p>
          <a:p>
            <a:r>
              <a:rPr lang="en-US" dirty="0"/>
              <a:t>Wikipedia:</a:t>
            </a:r>
          </a:p>
          <a:p>
            <a:pPr lvl="1"/>
            <a:r>
              <a:rPr lang="en-US" dirty="0"/>
              <a:t>http://en.wikipedia.org/wiki/Kriging</a:t>
            </a:r>
          </a:p>
          <a:p>
            <a:r>
              <a:rPr lang="en-US" dirty="0"/>
              <a:t>USDA geostatistical workshop</a:t>
            </a:r>
          </a:p>
          <a:p>
            <a:pPr lvl="1"/>
            <a:r>
              <a:rPr lang="en-US" dirty="0"/>
              <a:t>http://www.ars.usda.gov/News/docs.htm?docid=12555</a:t>
            </a:r>
          </a:p>
          <a:p>
            <a:r>
              <a:rPr lang="en-US" dirty="0"/>
              <a:t>EPA workshop with presentations on geostatistical applications for stream networks:</a:t>
            </a:r>
          </a:p>
          <a:p>
            <a:pPr lvl="1"/>
            <a:r>
              <a:rPr lang="en-US" dirty="0"/>
              <a:t>http://oregonstate.edu/dept/statistics/epa_program/sac2005js.htm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36549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Literature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900">
                <a:latin typeface="Geneva" pitchFamily="-111" charset="0"/>
              </a:rPr>
              <a:t>Lam, N.S.-N., Spatial interpolation methods: A review, </a:t>
            </a:r>
            <a:r>
              <a:rPr lang="en-US" sz="1900" i="1">
                <a:latin typeface="Geneva" pitchFamily="-111" charset="0"/>
              </a:rPr>
              <a:t>Am. Cartogr.</a:t>
            </a:r>
            <a:r>
              <a:rPr lang="en-US" sz="1900">
                <a:latin typeface="Geneva" pitchFamily="-111" charset="0"/>
              </a:rPr>
              <a:t>, </a:t>
            </a:r>
            <a:r>
              <a:rPr lang="en-US" sz="1900" i="1">
                <a:latin typeface="Geneva" pitchFamily="-111" charset="0"/>
              </a:rPr>
              <a:t>10</a:t>
            </a:r>
            <a:r>
              <a:rPr lang="en-US" sz="1900">
                <a:latin typeface="Geneva" pitchFamily="-111" charset="0"/>
              </a:rPr>
              <a:t> (2), 129-149, 1983.</a:t>
            </a:r>
          </a:p>
          <a:p>
            <a:pPr>
              <a:lnSpc>
                <a:spcPct val="90000"/>
              </a:lnSpc>
            </a:pPr>
            <a:r>
              <a:rPr lang="en-US" sz="1900">
                <a:latin typeface="Geneva" pitchFamily="-111" charset="0"/>
              </a:rPr>
              <a:t>Gold, C.M., Surface interpolation, spatial adjacency, and GIS, in </a:t>
            </a:r>
            <a:r>
              <a:rPr lang="en-US" sz="1900" i="1">
                <a:latin typeface="Geneva" pitchFamily="-111" charset="0"/>
              </a:rPr>
              <a:t>Three Dimensional Applications in Geographic Information Systems</a:t>
            </a:r>
            <a:r>
              <a:rPr lang="en-US" sz="1900">
                <a:latin typeface="Geneva" pitchFamily="-111" charset="0"/>
              </a:rPr>
              <a:t>, edited by J. Raper, pp. 21-35, Taylor and Francis, Ltd., London, 1989.</a:t>
            </a:r>
          </a:p>
          <a:p>
            <a:pPr>
              <a:lnSpc>
                <a:spcPct val="90000"/>
              </a:lnSpc>
            </a:pPr>
            <a:r>
              <a:rPr lang="en-US" sz="1900">
                <a:latin typeface="Geneva" pitchFamily="-111" charset="0"/>
              </a:rPr>
              <a:t>Robeson, S.M., Spherical methods for spatial interpolation: Review and evaluation, </a:t>
            </a:r>
            <a:r>
              <a:rPr lang="en-US" sz="1900" i="1">
                <a:latin typeface="Geneva" pitchFamily="-111" charset="0"/>
              </a:rPr>
              <a:t>Cartog. Geog. Inf. Sys.</a:t>
            </a:r>
            <a:r>
              <a:rPr lang="en-US" sz="1900">
                <a:latin typeface="Geneva" pitchFamily="-111" charset="0"/>
              </a:rPr>
              <a:t>, </a:t>
            </a:r>
            <a:r>
              <a:rPr lang="en-US" sz="1900" i="1">
                <a:latin typeface="Geneva" pitchFamily="-111" charset="0"/>
              </a:rPr>
              <a:t>24</a:t>
            </a:r>
            <a:r>
              <a:rPr lang="en-US" sz="1900">
                <a:latin typeface="Geneva" pitchFamily="-111" charset="0"/>
              </a:rPr>
              <a:t> (1), 3-20, 1997.</a:t>
            </a:r>
          </a:p>
          <a:p>
            <a:pPr>
              <a:lnSpc>
                <a:spcPct val="90000"/>
              </a:lnSpc>
            </a:pPr>
            <a:r>
              <a:rPr lang="en-US" sz="1900">
                <a:latin typeface="Geneva" pitchFamily="-111" charset="0"/>
              </a:rPr>
              <a:t>Mulugeta, G., The elusive nature of expertise in spatial interpolation, </a:t>
            </a:r>
            <a:r>
              <a:rPr lang="en-US" sz="1900" i="1">
                <a:latin typeface="Geneva" pitchFamily="-111" charset="0"/>
              </a:rPr>
              <a:t>Cart. Geog. Inf. Sys.</a:t>
            </a:r>
            <a:r>
              <a:rPr lang="en-US" sz="1900">
                <a:latin typeface="Geneva" pitchFamily="-111" charset="0"/>
              </a:rPr>
              <a:t>, </a:t>
            </a:r>
            <a:r>
              <a:rPr lang="en-US" sz="1900" i="1">
                <a:latin typeface="Geneva" pitchFamily="-111" charset="0"/>
              </a:rPr>
              <a:t>25</a:t>
            </a:r>
            <a:r>
              <a:rPr lang="en-US" sz="1900">
                <a:latin typeface="Geneva" pitchFamily="-111" charset="0"/>
              </a:rPr>
              <a:t> (1), 33-41, 1999.</a:t>
            </a:r>
          </a:p>
          <a:p>
            <a:pPr>
              <a:lnSpc>
                <a:spcPct val="90000"/>
              </a:lnSpc>
            </a:pPr>
            <a:r>
              <a:rPr lang="en-US" sz="1900">
                <a:latin typeface="Geneva" pitchFamily="-111" charset="0"/>
              </a:rPr>
              <a:t>Wang, F., Towards a natural language user interface: An approach of fuzzy query, </a:t>
            </a:r>
            <a:r>
              <a:rPr lang="en-US" sz="1900" i="1">
                <a:latin typeface="Geneva" pitchFamily="-111" charset="0"/>
              </a:rPr>
              <a:t>Int. J. Geog. Inf. Sys.</a:t>
            </a:r>
            <a:r>
              <a:rPr lang="en-US" sz="1900">
                <a:latin typeface="Geneva" pitchFamily="-111" charset="0"/>
              </a:rPr>
              <a:t>, </a:t>
            </a:r>
            <a:r>
              <a:rPr lang="en-US" sz="1900" i="1">
                <a:latin typeface="Geneva" pitchFamily="-111" charset="0"/>
              </a:rPr>
              <a:t>8</a:t>
            </a:r>
            <a:r>
              <a:rPr lang="en-US" sz="1900">
                <a:latin typeface="Geneva" pitchFamily="-111" charset="0"/>
              </a:rPr>
              <a:t> (2), 143-162, 1994.</a:t>
            </a:r>
          </a:p>
          <a:p>
            <a:pPr>
              <a:lnSpc>
                <a:spcPct val="90000"/>
              </a:lnSpc>
            </a:pPr>
            <a:r>
              <a:rPr lang="en-US" sz="1900">
                <a:latin typeface="Geneva" pitchFamily="-111" charset="0"/>
              </a:rPr>
              <a:t>Davies, C., and D. Medyckyj-Scott, GIS usability: Recommendations based on the user's view, </a:t>
            </a:r>
            <a:r>
              <a:rPr lang="en-US" sz="1900" i="1">
                <a:latin typeface="Geneva" pitchFamily="-111" charset="0"/>
              </a:rPr>
              <a:t>Int. J. Geographical Info. Sys.</a:t>
            </a:r>
            <a:r>
              <a:rPr lang="en-US" sz="1900">
                <a:latin typeface="Geneva" pitchFamily="-111" charset="0"/>
              </a:rPr>
              <a:t>, </a:t>
            </a:r>
            <a:r>
              <a:rPr lang="en-US" sz="1900" i="1">
                <a:latin typeface="Geneva" pitchFamily="-111" charset="0"/>
              </a:rPr>
              <a:t>8</a:t>
            </a:r>
            <a:r>
              <a:rPr lang="en-US" sz="1900">
                <a:latin typeface="Geneva" pitchFamily="-111" charset="0"/>
              </a:rPr>
              <a:t> (2), 175-189, 1994.</a:t>
            </a:r>
          </a:p>
          <a:p>
            <a:pPr>
              <a:lnSpc>
                <a:spcPct val="90000"/>
              </a:lnSpc>
            </a:pPr>
            <a:r>
              <a:rPr lang="en-US" sz="1900">
                <a:latin typeface="Geneva" pitchFamily="-111" charset="0"/>
              </a:rPr>
              <a:t>Blaser, A.D., M. Sester, and M.J. Egenhofer, Visualization in an early stage of the problem-solving process in GIS, </a:t>
            </a:r>
            <a:r>
              <a:rPr lang="en-US" sz="1900" i="1">
                <a:latin typeface="Geneva" pitchFamily="-111" charset="0"/>
              </a:rPr>
              <a:t>Comp. Geosci</a:t>
            </a:r>
            <a:r>
              <a:rPr lang="en-US" sz="1900">
                <a:latin typeface="Geneva" pitchFamily="-111" charset="0"/>
              </a:rPr>
              <a:t>, </a:t>
            </a:r>
            <a:r>
              <a:rPr lang="en-US" sz="1900" i="1">
                <a:latin typeface="Geneva" pitchFamily="-111" charset="0"/>
              </a:rPr>
              <a:t>26</a:t>
            </a:r>
            <a:r>
              <a:rPr lang="en-US" sz="1900">
                <a:latin typeface="Geneva" pitchFamily="-111" charset="0"/>
              </a:rPr>
              <a:t>, 57-66, 2000.</a:t>
            </a:r>
          </a:p>
        </p:txBody>
      </p:sp>
    </p:spTree>
    <p:extLst>
      <p:ext uri="{BB962C8B-B14F-4D97-AF65-F5344CB8AC3E}">
        <p14:creationId xmlns:p14="http://schemas.microsoft.com/office/powerpoint/2010/main" val="5333568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Interpolation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Interpolation is a method of constructing new data points within the range of a discrete set of known data points.</a:t>
            </a:r>
          </a:p>
          <a:p>
            <a:pPr eaLnBrk="1" hangingPunct="1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4210050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26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Elevation (DEM)</a:t>
            </a:r>
          </a:p>
        </p:txBody>
      </p:sp>
      <p:pic>
        <p:nvPicPr>
          <p:cNvPr id="1026" name="Picture 2" descr="C:\Users\jg2345\Desktop\Chapter12figs\fig1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771471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3894" y="649819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Bolstad</a:t>
            </a:r>
          </a:p>
        </p:txBody>
      </p:sp>
    </p:spTree>
    <p:extLst>
      <p:ext uri="{BB962C8B-B14F-4D97-AF65-F5344CB8AC3E}">
        <p14:creationId xmlns:p14="http://schemas.microsoft.com/office/powerpoint/2010/main" val="2409369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Law of Geography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“Everything is related to everything else, but near things are more related than distant things”</a:t>
            </a:r>
          </a:p>
          <a:p>
            <a:pPr lvl="1"/>
            <a:r>
              <a:rPr lang="en-US" dirty="0"/>
              <a:t>Waldo Tobler</a:t>
            </a:r>
          </a:p>
        </p:txBody>
      </p:sp>
    </p:spTree>
    <p:extLst>
      <p:ext uri="{BB962C8B-B14F-4D97-AF65-F5344CB8AC3E}">
        <p14:creationId xmlns:p14="http://schemas.microsoft.com/office/powerpoint/2010/main" val="35463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Autocorrelation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Moran’s I</a:t>
            </a:r>
          </a:p>
          <a:p>
            <a:pPr lvl="1"/>
            <a:r>
              <a:rPr lang="en-US" sz="2400" dirty="0"/>
              <a:t>In ArcMap: Spatial Statistics Tools -&gt; Analyzing Patterns -&gt; Spatial Autocorrelation (Moran’s I)</a:t>
            </a:r>
          </a:p>
          <a:p>
            <a:r>
              <a:rPr lang="en-US" dirty="0"/>
              <a:t>0 ~ Random</a:t>
            </a:r>
          </a:p>
          <a:p>
            <a:r>
              <a:rPr lang="en-US" dirty="0"/>
              <a:t>1 = Perfect Correlation</a:t>
            </a:r>
          </a:p>
          <a:p>
            <a:r>
              <a:rPr lang="en-US" dirty="0"/>
              <a:t>-1 = Perfect Dispersion (pattern)</a:t>
            </a:r>
          </a:p>
        </p:txBody>
      </p:sp>
      <p:pic>
        <p:nvPicPr>
          <p:cNvPr id="3076" name="Picture 2" descr="Global Moran's I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4495800"/>
            <a:ext cx="73787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9201150" y="6488114"/>
            <a:ext cx="146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ArcGIS Help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Moran’s 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90800" y="2743200"/>
                <a:ext cx="7924800" cy="3429000"/>
              </a:xfrm>
            </p:spPr>
            <p:txBody>
              <a:bodyPr/>
              <a:lstStyle/>
              <a:p>
                <a:r>
                  <a:rPr lang="en-US" dirty="0"/>
                  <a:t>Where: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number of points indexed by </a:t>
                </a:r>
                <a14:m>
                  <m:oMath xmlns:m="http://schemas.openxmlformats.org/officeDocument/2006/math">
                    <m:r>
                      <m:rPr>
                        <m:brk m:alnAt="9"/>
                      </m:rP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measured value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: mean measured value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: matrix of weights</a:t>
                </a:r>
              </a:p>
              <a:p>
                <a:pPr lvl="2"/>
                <a:r>
                  <a:rPr lang="en-US" dirty="0"/>
                  <a:t>Example: 1 for neighbors, 0 otherwise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: sum of all weights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0800" y="2743200"/>
                <a:ext cx="7924800" cy="3429000"/>
              </a:xfrm>
              <a:blipFill>
                <a:blip r:embed="rId2"/>
                <a:stretch>
                  <a:fillRect l="-1769" t="-2309" b="-10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429000" y="1447800"/>
                <a:ext cx="5943600" cy="10078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)(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447800"/>
                <a:ext cx="5943600" cy="10078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87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Moran’s I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295400"/>
            <a:ext cx="7720012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Moran’s I Results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905001"/>
            <a:ext cx="7235825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2644775" y="3048000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-0.05  = Random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2663825" y="5016500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-1  = Opposite of autocorrelation</a:t>
            </a:r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2644775" y="1143000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/>
              <a:t>0.8 = Spatial Autocorrelation</a:t>
            </a:r>
          </a:p>
        </p:txBody>
      </p:sp>
      <p:pic>
        <p:nvPicPr>
          <p:cNvPr id="41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9" y="5635626"/>
            <a:ext cx="73358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6" y="3736976"/>
            <a:ext cx="734377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8912</TotalTime>
  <Words>1021</Words>
  <Application>Microsoft Office PowerPoint</Application>
  <PresentationFormat>Widescreen</PresentationFormat>
  <Paragraphs>177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Cambria Math</vt:lpstr>
      <vt:lpstr>Geneva</vt:lpstr>
      <vt:lpstr>Times</vt:lpstr>
      <vt:lpstr>Default Design</vt:lpstr>
      <vt:lpstr>US Temperature Range</vt:lpstr>
      <vt:lpstr>US Weather Stations</vt:lpstr>
      <vt:lpstr>Interpolation</vt:lpstr>
      <vt:lpstr>Elevation (DEM)</vt:lpstr>
      <vt:lpstr>First Law of Geography</vt:lpstr>
      <vt:lpstr>Measuring Autocorrelation</vt:lpstr>
      <vt:lpstr>Moran’s I</vt:lpstr>
      <vt:lpstr>Moran’s I</vt:lpstr>
      <vt:lpstr>Moran’s I Results</vt:lpstr>
      <vt:lpstr>Inverse Distance Weighting</vt:lpstr>
      <vt:lpstr>Process</vt:lpstr>
      <vt:lpstr>Simple Interpolation</vt:lpstr>
      <vt:lpstr>Linear Interpolation</vt:lpstr>
      <vt:lpstr>Linear Interpolation</vt:lpstr>
      <vt:lpstr>Inverse Distance Weighting</vt:lpstr>
      <vt:lpstr>Kriging</vt:lpstr>
      <vt:lpstr>Splines</vt:lpstr>
      <vt:lpstr>ArcToolbox</vt:lpstr>
      <vt:lpstr>Inverse Distance Weighting</vt:lpstr>
      <vt:lpstr>Inverse Distance Weighting</vt:lpstr>
      <vt:lpstr>Kriging</vt:lpstr>
      <vt:lpstr>Semivariance</vt:lpstr>
      <vt:lpstr>Semivariance</vt:lpstr>
      <vt:lpstr>Semivariogram</vt:lpstr>
      <vt:lpstr>Range, Sill, Nugget</vt:lpstr>
      <vt:lpstr>Definitions</vt:lpstr>
      <vt:lpstr>Interpolation Software</vt:lpstr>
      <vt:lpstr>More Resources</vt:lpstr>
      <vt:lpstr>Literature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 322: Introduction to Geographic Information Systems</dc:title>
  <dc:creator>jimg</dc:creator>
  <cp:lastModifiedBy>jim</cp:lastModifiedBy>
  <cp:revision>152</cp:revision>
  <dcterms:created xsi:type="dcterms:W3CDTF">2008-05-04T17:53:48Z</dcterms:created>
  <dcterms:modified xsi:type="dcterms:W3CDTF">2020-04-23T16:55:05Z</dcterms:modified>
</cp:coreProperties>
</file>